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8" r:id="rId4"/>
    <p:sldId id="258" r:id="rId5"/>
    <p:sldId id="279" r:id="rId6"/>
    <p:sldId id="259" r:id="rId7"/>
    <p:sldId id="280" r:id="rId8"/>
    <p:sldId id="260" r:id="rId9"/>
    <p:sldId id="281" r:id="rId10"/>
    <p:sldId id="261" r:id="rId11"/>
    <p:sldId id="282" r:id="rId12"/>
    <p:sldId id="262" r:id="rId13"/>
    <p:sldId id="283" r:id="rId14"/>
    <p:sldId id="263" r:id="rId15"/>
    <p:sldId id="285" r:id="rId16"/>
    <p:sldId id="275" r:id="rId17"/>
    <p:sldId id="265" r:id="rId18"/>
    <p:sldId id="267" r:id="rId19"/>
    <p:sldId id="284" r:id="rId20"/>
    <p:sldId id="268" r:id="rId21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245" autoAdjust="0"/>
  </p:normalViewPr>
  <p:slideViewPr>
    <p:cSldViewPr snapToGrid="0">
      <p:cViewPr varScale="1">
        <p:scale>
          <a:sx n="63" d="100"/>
          <a:sy n="63" d="100"/>
        </p:scale>
        <p:origin x="102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78"/>
    </p:cViewPr>
  </p:sorterViewPr>
  <p:notesViewPr>
    <p:cSldViewPr snapToGrid="0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A76DF-D179-4C36-A89E-3ADBD43BFEE0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47492-EB68-438C-A28D-B83848C807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3550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aseline="0" dirty="0" smtClean="0"/>
              <a:t>La primera red fue </a:t>
            </a:r>
            <a:r>
              <a:rPr lang="es-419" baseline="0" dirty="0" err="1" smtClean="0"/>
              <a:t>Arpanet</a:t>
            </a:r>
            <a:r>
              <a:rPr lang="es-419" baseline="0" dirty="0" smtClean="0"/>
              <a:t> (</a:t>
            </a:r>
            <a:r>
              <a:rPr lang="es-419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</a:t>
            </a:r>
            <a:r>
              <a:rPr lang="es-419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419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es-419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419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es-419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Agency Network o Red de la Agencia para los Proyectos de Investigación Avanzada de los Estados Unidos)</a:t>
            </a:r>
            <a:r>
              <a:rPr lang="es-419" baseline="0" dirty="0" smtClean="0"/>
              <a:t>) que conectó varias computadoras.</a:t>
            </a:r>
          </a:p>
          <a:p>
            <a:endParaRPr lang="es-419" baseline="0" dirty="0" smtClean="0"/>
          </a:p>
          <a:p>
            <a:r>
              <a:rPr lang="es-419" baseline="0" dirty="0" smtClean="0"/>
              <a:t>Internet de las cosas</a:t>
            </a:r>
          </a:p>
          <a:p>
            <a:endParaRPr lang="es-419" baseline="0" dirty="0" smtClean="0"/>
          </a:p>
          <a:p>
            <a:r>
              <a:rPr lang="es-419" baseline="0" dirty="0" smtClean="0"/>
              <a:t>Se comunican por cableado, fibra, cableado submarino, satélites, etc.</a:t>
            </a:r>
          </a:p>
          <a:p>
            <a:endParaRPr lang="es-419" baseline="0" dirty="0" smtClean="0"/>
          </a:p>
          <a:p>
            <a:r>
              <a:rPr lang="es-419" baseline="0" dirty="0" smtClean="0"/>
              <a:t>La más grande revolución después de la rueda.</a:t>
            </a:r>
          </a:p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47492-EB68-438C-A28D-B83848C80705}" type="slidenum">
              <a:rPr lang="es-419" smtClean="0"/>
              <a:t>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088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Tim</a:t>
            </a:r>
            <a:r>
              <a:rPr lang="es-419" baseline="0" dirty="0" smtClean="0"/>
              <a:t> </a:t>
            </a:r>
            <a:r>
              <a:rPr lang="es-419" baseline="0" dirty="0" err="1" smtClean="0"/>
              <a:t>Berners</a:t>
            </a:r>
            <a:r>
              <a:rPr lang="es-419" baseline="0" dirty="0" smtClean="0"/>
              <a:t> lee es el principal defensor de la web abierta (no hay licencias)</a:t>
            </a:r>
          </a:p>
          <a:p>
            <a:r>
              <a:rPr lang="es-419" baseline="0" dirty="0" smtClean="0"/>
              <a:t>En 1991 uso un </a:t>
            </a:r>
            <a:r>
              <a:rPr lang="es-419" baseline="0" dirty="0" err="1" smtClean="0"/>
              <a:t>NextCube</a:t>
            </a:r>
            <a:r>
              <a:rPr lang="es-419" baseline="0" dirty="0" smtClean="0"/>
              <a:t> como primer servidor del mundo</a:t>
            </a:r>
          </a:p>
          <a:p>
            <a:r>
              <a:rPr lang="es-419" baseline="0" dirty="0" smtClean="0"/>
              <a:t>El crea la primera versión de HTML</a:t>
            </a:r>
          </a:p>
          <a:p>
            <a:endParaRPr lang="es-419" baseline="0" dirty="0" smtClean="0"/>
          </a:p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47492-EB68-438C-A28D-B83848C80705}" type="slidenum">
              <a:rPr lang="es-419" smtClean="0"/>
              <a:t>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0030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En 1998 la W3C</a:t>
            </a:r>
            <a:r>
              <a:rPr lang="es-419" baseline="0" dirty="0" smtClean="0"/>
              <a:t> deja de trabajar en HTML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47492-EB68-438C-A28D-B83848C80705}" type="slidenum">
              <a:rPr lang="es-419" smtClean="0"/>
              <a:t>13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4863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En 2004 se empieza un nuevo desarrollo de HTML por personas independientes (fuera de la W3G)</a:t>
            </a:r>
          </a:p>
          <a:p>
            <a:r>
              <a:rPr lang="es-419" dirty="0" smtClean="0"/>
              <a:t>Buscaba la </a:t>
            </a:r>
            <a:r>
              <a:rPr lang="es-419" dirty="0" err="1" smtClean="0"/>
              <a:t>interoperatibilidad</a:t>
            </a:r>
            <a:r>
              <a:rPr lang="es-419" baseline="0" dirty="0" smtClean="0"/>
              <a:t> entre navegadores</a:t>
            </a:r>
          </a:p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47492-EB68-438C-A28D-B83848C80705}" type="slidenum">
              <a:rPr lang="es-419" smtClean="0"/>
              <a:t>15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5730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err="1" smtClean="0"/>
              <a:t>Whatwg</a:t>
            </a:r>
            <a:r>
              <a:rPr lang="es-419" dirty="0" smtClean="0"/>
              <a:t> web </a:t>
            </a:r>
            <a:r>
              <a:rPr lang="es-419" dirty="0" err="1" smtClean="0"/>
              <a:t>hypertext</a:t>
            </a:r>
            <a:r>
              <a:rPr lang="es-419" dirty="0" smtClean="0"/>
              <a:t> </a:t>
            </a:r>
            <a:r>
              <a:rPr lang="es-419" dirty="0" err="1" smtClean="0"/>
              <a:t>aplication</a:t>
            </a:r>
            <a:r>
              <a:rPr lang="es-419" baseline="0" dirty="0" smtClean="0"/>
              <a:t> </a:t>
            </a:r>
            <a:r>
              <a:rPr lang="es-419" baseline="0" dirty="0" err="1" smtClean="0"/>
              <a:t>technologiy</a:t>
            </a:r>
            <a:r>
              <a:rPr lang="es-419" baseline="0" dirty="0" smtClean="0"/>
              <a:t> </a:t>
            </a:r>
            <a:r>
              <a:rPr lang="es-419" baseline="0" dirty="0" err="1" smtClean="0"/>
              <a:t>working</a:t>
            </a:r>
            <a:r>
              <a:rPr lang="es-419" baseline="0" dirty="0" smtClean="0"/>
              <a:t> </a:t>
            </a:r>
            <a:r>
              <a:rPr lang="es-419" baseline="0" dirty="0" err="1" smtClean="0"/>
              <a:t>group</a:t>
            </a:r>
            <a:endParaRPr lang="es-419" baseline="0" dirty="0" smtClean="0"/>
          </a:p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47492-EB68-438C-A28D-B83848C80705}" type="slidenum">
              <a:rPr lang="es-419" smtClean="0"/>
              <a:t>16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6544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53363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321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8434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419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9678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1312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419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419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760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0670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1445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36666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8644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4701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419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8E62B-56DE-4F21-9C1F-C3AF1F9CED22}" type="datetimeFigureOut">
              <a:rPr lang="es-419" smtClean="0"/>
              <a:t>12/10/2015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E9543-8A72-4D4A-B523-522FF92E0BE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8585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alidator.whatwg.org/" TargetMode="External"/><Relationship Id="rId5" Type="http://schemas.openxmlformats.org/officeDocument/2006/relationships/hyperlink" Target="https://validator.w3.org/" TargetMode="External"/><Relationship Id="rId4" Type="http://schemas.openxmlformats.org/officeDocument/2006/relationships/hyperlink" Target="https://whatwg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notes/facebook-engineering/visualizing-friendships/46971639891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90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¿Qué es HTML?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528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&lt;</a:t>
            </a:r>
            <a:r>
              <a:rPr lang="es-419" dirty="0" err="1" smtClean="0"/>
              <a:t>tag</a:t>
            </a:r>
            <a:r>
              <a:rPr lang="es-419" dirty="0" smtClean="0"/>
              <a:t>&gt;&lt;/</a:t>
            </a:r>
            <a:r>
              <a:rPr lang="es-419" dirty="0" err="1"/>
              <a:t>t</a:t>
            </a:r>
            <a:r>
              <a:rPr lang="es-419" dirty="0" err="1" smtClean="0"/>
              <a:t>ag</a:t>
            </a:r>
            <a:r>
              <a:rPr lang="es-419" dirty="0" smtClean="0"/>
              <a:t>&gt;</a:t>
            </a:r>
            <a:endParaRPr lang="es-419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err="1" smtClean="0"/>
              <a:t>HyperText</a:t>
            </a:r>
            <a:r>
              <a:rPr lang="es-419" dirty="0" smtClean="0"/>
              <a:t> </a:t>
            </a:r>
            <a:r>
              <a:rPr lang="es-419" dirty="0" err="1" smtClean="0"/>
              <a:t>Language</a:t>
            </a:r>
            <a:r>
              <a:rPr lang="es-419" dirty="0" smtClean="0"/>
              <a:t> </a:t>
            </a:r>
            <a:r>
              <a:rPr lang="es-419" dirty="0" err="1" smtClean="0"/>
              <a:t>Markup</a:t>
            </a:r>
            <a:endParaRPr lang="es-419" dirty="0" smtClean="0"/>
          </a:p>
          <a:p>
            <a:r>
              <a:rPr lang="es-419" dirty="0" smtClean="0"/>
              <a:t>¿Es un lenguaje de programación?</a:t>
            </a:r>
          </a:p>
          <a:p>
            <a:r>
              <a:rPr lang="es-419" dirty="0" smtClean="0"/>
              <a:t>¿Qué es un lenguaje de programación?</a:t>
            </a:r>
          </a:p>
          <a:p>
            <a:r>
              <a:rPr lang="es-419" dirty="0" smtClean="0"/>
              <a:t>¿Qué es un lenguaje de marcado?</a:t>
            </a:r>
          </a:p>
          <a:p>
            <a:r>
              <a:rPr lang="es-419" dirty="0" smtClean="0"/>
              <a:t>Tampoco es un lenguaje de estilos</a:t>
            </a:r>
          </a:p>
          <a:p>
            <a:r>
              <a:rPr lang="es-419" dirty="0" smtClean="0"/>
              <a:t>Su función es estructurar los documentos</a:t>
            </a: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729763" cy="38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¿Qué es XHTML?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020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90600" y="1843405"/>
            <a:ext cx="10515600" cy="2820035"/>
          </a:xfrm>
        </p:spPr>
        <p:txBody>
          <a:bodyPr>
            <a:normAutofit/>
          </a:bodyPr>
          <a:lstStyle/>
          <a:p>
            <a:r>
              <a:rPr lang="es-419" sz="3600" dirty="0"/>
              <a:t>&lt;!DOCTYPE </a:t>
            </a:r>
            <a:r>
              <a:rPr lang="es-419" sz="3600" dirty="0" err="1"/>
              <a:t>html</a:t>
            </a:r>
            <a:r>
              <a:rPr lang="es-419" sz="3600" dirty="0"/>
              <a:t> PUBLIC "-//W3C//DTD XHTML 1.0 </a:t>
            </a:r>
            <a:r>
              <a:rPr lang="es-419" sz="3600" dirty="0" err="1"/>
              <a:t>Strict</a:t>
            </a:r>
            <a:r>
              <a:rPr lang="es-419" sz="3600" dirty="0"/>
              <a:t>//EN" "http://www.w3.org/TR/xhtml1/DTD/xhtml1-strict.dtd"&gt;</a:t>
            </a:r>
          </a:p>
        </p:txBody>
      </p:sp>
    </p:spTree>
    <p:extLst>
      <p:ext uri="{BB962C8B-B14F-4D97-AF65-F5344CB8AC3E}">
        <p14:creationId xmlns:p14="http://schemas.microsoft.com/office/powerpoint/2010/main" val="42371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¿Qué es HTML5?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715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La revolución de la web</a:t>
            </a:r>
            <a:endParaRPr lang="es-419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En 2004 se renace a HTML</a:t>
            </a:r>
          </a:p>
          <a:p>
            <a:r>
              <a:rPr lang="es-419" dirty="0" smtClean="0"/>
              <a:t>Etiquetas semánticas</a:t>
            </a:r>
          </a:p>
          <a:p>
            <a:r>
              <a:rPr lang="es-419" dirty="0" smtClean="0"/>
              <a:t>API HTML (manipulable por JavaScript)</a:t>
            </a:r>
          </a:p>
          <a:p>
            <a:pPr lvl="1"/>
            <a:r>
              <a:rPr lang="es-419" dirty="0" smtClean="0"/>
              <a:t>Cross browser</a:t>
            </a:r>
          </a:p>
          <a:p>
            <a:pPr lvl="1"/>
            <a:r>
              <a:rPr lang="es-419" dirty="0" smtClean="0"/>
              <a:t>Geolocalización</a:t>
            </a:r>
          </a:p>
          <a:p>
            <a:pPr lvl="1"/>
            <a:r>
              <a:rPr lang="es-419" dirty="0" smtClean="0"/>
              <a:t>Almacenamiento en local</a:t>
            </a:r>
          </a:p>
          <a:p>
            <a:pPr lvl="1"/>
            <a:r>
              <a:rPr lang="es-419" dirty="0" smtClean="0"/>
              <a:t>Acceso a hardware</a:t>
            </a:r>
          </a:p>
          <a:p>
            <a:r>
              <a:rPr lang="es-419" dirty="0" smtClean="0"/>
              <a:t>Es un lenguaje vivo (sin número)</a:t>
            </a:r>
          </a:p>
          <a:p>
            <a:pPr marL="457200" lvl="1" indent="0">
              <a:buNone/>
            </a:pP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18" y="1173480"/>
            <a:ext cx="5724101" cy="42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W3C y WHATWG</a:t>
            </a:r>
            <a:endParaRPr lang="es-419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050280" cy="4351338"/>
          </a:xfrm>
        </p:spPr>
        <p:txBody>
          <a:bodyPr/>
          <a:lstStyle/>
          <a:p>
            <a:r>
              <a:rPr lang="es-419" dirty="0" smtClean="0"/>
              <a:t>La W3C es la organización creada en los inicios de la web para fijar estándares web. Su misión era desaparecer HTML y remplazarlo por HTML5</a:t>
            </a:r>
          </a:p>
          <a:p>
            <a:pPr lvl="1"/>
            <a:r>
              <a:rPr lang="es-419" dirty="0" smtClean="0">
                <a:hlinkClick r:id="rId3"/>
              </a:rPr>
              <a:t>http://www.w3.org/</a:t>
            </a:r>
            <a:endParaRPr lang="es-419" dirty="0" smtClean="0"/>
          </a:p>
          <a:p>
            <a:r>
              <a:rPr lang="es-419" dirty="0" smtClean="0"/>
              <a:t>La WHATWG es la organización que empezó el desarrollo de HTML5.</a:t>
            </a:r>
          </a:p>
          <a:p>
            <a:pPr lvl="1"/>
            <a:r>
              <a:rPr lang="es-419" dirty="0" smtClean="0">
                <a:hlinkClick r:id="rId4"/>
              </a:rPr>
              <a:t>https://whatwg.org/</a:t>
            </a:r>
            <a:endParaRPr lang="es-419" dirty="0" smtClean="0"/>
          </a:p>
          <a:p>
            <a:r>
              <a:rPr lang="es-419" dirty="0" smtClean="0"/>
              <a:t>Ambas tienen sus propias especificaciones y sus validadores</a:t>
            </a:r>
          </a:p>
          <a:p>
            <a:pPr lvl="1"/>
            <a:r>
              <a:rPr lang="es-419" dirty="0" smtClean="0">
                <a:hlinkClick r:id="rId5"/>
              </a:rPr>
              <a:t>https://validator.w3.org/</a:t>
            </a:r>
            <a:endParaRPr lang="es-419" dirty="0" smtClean="0"/>
          </a:p>
          <a:p>
            <a:pPr lvl="1"/>
            <a:r>
              <a:rPr lang="es-419" dirty="0" smtClean="0">
                <a:hlinkClick r:id="rId6"/>
              </a:rPr>
              <a:t>https://validator.whatwg.org/</a:t>
            </a:r>
            <a:r>
              <a:rPr lang="es-419" dirty="0" smtClean="0"/>
              <a:t> </a:t>
            </a:r>
            <a:endParaRPr lang="es-419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04" y="1690688"/>
            <a:ext cx="4632423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 smtClean="0"/>
              <a:t>Sobre este curso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8574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¿Qué aplicaciones necesito?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17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Solo tres cosas:</a:t>
            </a:r>
            <a:endParaRPr lang="es-419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 smtClean="0"/>
              <a:t>Editor de código</a:t>
            </a:r>
          </a:p>
          <a:p>
            <a:pPr lvl="1"/>
            <a:r>
              <a:rPr lang="es-419" dirty="0" smtClean="0"/>
              <a:t>Sublime Text</a:t>
            </a:r>
          </a:p>
          <a:p>
            <a:pPr lvl="1"/>
            <a:r>
              <a:rPr lang="es-419" b="1" dirty="0" err="1" smtClean="0"/>
              <a:t>Brackets</a:t>
            </a:r>
            <a:endParaRPr lang="es-419" b="1" dirty="0" smtClean="0"/>
          </a:p>
          <a:p>
            <a:pPr lvl="1"/>
            <a:r>
              <a:rPr lang="es-419" dirty="0" err="1" smtClean="0"/>
              <a:t>Atom</a:t>
            </a:r>
            <a:endParaRPr lang="es-419" dirty="0" smtClean="0"/>
          </a:p>
          <a:p>
            <a:pPr lvl="1"/>
            <a:r>
              <a:rPr lang="es-419" dirty="0" err="1" smtClean="0"/>
              <a:t>Notepad</a:t>
            </a:r>
            <a:r>
              <a:rPr lang="es-419" dirty="0" smtClean="0"/>
              <a:t>++</a:t>
            </a:r>
          </a:p>
          <a:p>
            <a:r>
              <a:rPr lang="es-419" dirty="0" smtClean="0"/>
              <a:t>Navegador</a:t>
            </a:r>
          </a:p>
          <a:p>
            <a:r>
              <a:rPr lang="es-419" dirty="0" smtClean="0"/>
              <a:t>Muchas ganas de aprender</a:t>
            </a: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80" y="1690688"/>
            <a:ext cx="57150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0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¿Qué</a:t>
            </a:r>
            <a:r>
              <a:rPr lang="es-419" baseline="0" dirty="0" smtClean="0"/>
              <a:t> es internet?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3637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A</a:t>
            </a:r>
            <a:r>
              <a:rPr lang="es-419" baseline="0" dirty="0" smtClean="0"/>
              <a:t> sumergirnos</a:t>
            </a:r>
            <a:endParaRPr lang="es-419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Pasamos a escribir código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98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6" y="1825625"/>
            <a:ext cx="7701644" cy="383456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Una gran red de alcance mundial</a:t>
            </a:r>
            <a:endParaRPr lang="es-419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838200" y="1825625"/>
            <a:ext cx="3976688" cy="4351338"/>
          </a:xfrm>
        </p:spPr>
        <p:txBody>
          <a:bodyPr>
            <a:normAutofit/>
          </a:bodyPr>
          <a:lstStyle/>
          <a:p>
            <a:r>
              <a:rPr lang="es-419" dirty="0" smtClean="0"/>
              <a:t>Web</a:t>
            </a:r>
          </a:p>
          <a:p>
            <a:r>
              <a:rPr lang="es-419" dirty="0" smtClean="0"/>
              <a:t>Correo electrónico</a:t>
            </a:r>
          </a:p>
          <a:p>
            <a:r>
              <a:rPr lang="es-419" dirty="0" smtClean="0"/>
              <a:t>P2P</a:t>
            </a:r>
          </a:p>
          <a:p>
            <a:r>
              <a:rPr lang="es-419" dirty="0" smtClean="0"/>
              <a:t>IRC</a:t>
            </a:r>
          </a:p>
          <a:p>
            <a:r>
              <a:rPr lang="es-419" dirty="0" err="1" smtClean="0"/>
              <a:t>VoIP</a:t>
            </a:r>
            <a:endParaRPr lang="es-419" dirty="0" smtClean="0"/>
          </a:p>
          <a:p>
            <a:r>
              <a:rPr lang="es-419" dirty="0" smtClean="0"/>
              <a:t>SSH</a:t>
            </a:r>
          </a:p>
          <a:p>
            <a:r>
              <a:rPr lang="es-419" dirty="0" smtClean="0"/>
              <a:t>Juegos en línea</a:t>
            </a:r>
          </a:p>
          <a:p>
            <a:endParaRPr lang="es-419" dirty="0"/>
          </a:p>
          <a:p>
            <a:pPr marL="0" indent="0">
              <a:buNone/>
            </a:pPr>
            <a:r>
              <a:rPr lang="es-419" sz="1800" i="1" dirty="0" smtClean="0">
                <a:hlinkClick r:id="rId4"/>
              </a:rPr>
              <a:t>Imagen</a:t>
            </a:r>
            <a:endParaRPr lang="es-419" sz="1800" i="1" dirty="0"/>
          </a:p>
        </p:txBody>
      </p:sp>
    </p:spTree>
    <p:extLst>
      <p:ext uri="{BB962C8B-B14F-4D97-AF65-F5344CB8AC3E}">
        <p14:creationId xmlns:p14="http://schemas.microsoft.com/office/powerpoint/2010/main" val="20660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¿Qué es la web?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9070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La autopista de la información</a:t>
            </a:r>
            <a:endParaRPr lang="es-419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2177574"/>
            <a:ext cx="5181600" cy="3647440"/>
          </a:xfrm>
        </p:spPr>
      </p:pic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>
          <a:xfrm>
            <a:off x="914400" y="1690688"/>
            <a:ext cx="4693920" cy="4351338"/>
          </a:xfrm>
        </p:spPr>
        <p:txBody>
          <a:bodyPr>
            <a:normAutofit lnSpcReduction="10000"/>
          </a:bodyPr>
          <a:lstStyle/>
          <a:p>
            <a:r>
              <a:rPr lang="es-419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HyperText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Markup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Language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419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419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HyperText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Transfer </a:t>
            </a: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Protocol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419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419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URL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Uniform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Resource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Locator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s-419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W3C</a:t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World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Wide Web </a:t>
            </a:r>
            <a:r>
              <a:rPr lang="es-419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Consortium</a:t>
            </a: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s-419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419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Tim </a:t>
            </a:r>
            <a:r>
              <a:rPr lang="es-419" sz="16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Berners</a:t>
            </a:r>
            <a:r>
              <a:rPr lang="es-419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-Lee</a:t>
            </a:r>
            <a:br>
              <a:rPr lang="es-419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419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Creador de la web</a:t>
            </a:r>
            <a:endParaRPr lang="es-419" sz="16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00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¿Qué es un navegador?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244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Guerra de navegadores</a:t>
            </a:r>
            <a:endParaRPr lang="es-419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419" dirty="0" err="1" smtClean="0"/>
              <a:t>Mosaic</a:t>
            </a:r>
            <a:r>
              <a:rPr lang="es-419" dirty="0" smtClean="0"/>
              <a:t> (1992)</a:t>
            </a:r>
          </a:p>
          <a:p>
            <a:r>
              <a:rPr lang="es-419" dirty="0" smtClean="0"/>
              <a:t>Netscape (1994)</a:t>
            </a:r>
          </a:p>
          <a:p>
            <a:r>
              <a:rPr lang="es-419" dirty="0" smtClean="0"/>
              <a:t>Internet Explorer (1995)</a:t>
            </a:r>
          </a:p>
          <a:p>
            <a:r>
              <a:rPr lang="es-419" dirty="0" smtClean="0"/>
              <a:t>Opera (1995)</a:t>
            </a:r>
          </a:p>
          <a:p>
            <a:r>
              <a:rPr lang="es-419" dirty="0" smtClean="0"/>
              <a:t>Firefox (2004)</a:t>
            </a:r>
          </a:p>
          <a:p>
            <a:r>
              <a:rPr lang="es-419" dirty="0" smtClean="0"/>
              <a:t>Google Chrome (2008)</a:t>
            </a:r>
          </a:p>
          <a:p>
            <a:r>
              <a:rPr lang="es-419" dirty="0" smtClean="0"/>
              <a:t>Safari (2003)</a:t>
            </a:r>
            <a:endParaRPr lang="es-419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825625"/>
            <a:ext cx="4762500" cy="3562350"/>
          </a:xfrm>
        </p:spPr>
      </p:pic>
    </p:spTree>
    <p:extLst>
      <p:ext uri="{BB962C8B-B14F-4D97-AF65-F5344CB8AC3E}">
        <p14:creationId xmlns:p14="http://schemas.microsoft.com/office/powerpoint/2010/main" val="21110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Evolución de la web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8961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1.0 </a:t>
            </a:r>
            <a:r>
              <a:rPr lang="es-419" b="1" dirty="0"/>
              <a:t>→</a:t>
            </a:r>
            <a:r>
              <a:rPr lang="es-419" dirty="0" smtClean="0"/>
              <a:t> Burbuja.com </a:t>
            </a:r>
            <a:r>
              <a:rPr lang="es-419" b="1" dirty="0"/>
              <a:t>→</a:t>
            </a:r>
            <a:r>
              <a:rPr lang="es-419" dirty="0" smtClean="0"/>
              <a:t> 2.0 </a:t>
            </a:r>
            <a:r>
              <a:rPr lang="es-419" b="1" dirty="0"/>
              <a:t>→</a:t>
            </a:r>
            <a:r>
              <a:rPr lang="es-419" dirty="0" smtClean="0"/>
              <a:t> HTML5</a:t>
            </a:r>
            <a:endParaRPr lang="es-419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4034"/>
            <a:ext cx="5011840" cy="33622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653" y="1409494"/>
            <a:ext cx="4224815" cy="44274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06" y="2947075"/>
            <a:ext cx="5209661" cy="31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scuela Digital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431</Words>
  <Application>Microsoft Office PowerPoint</Application>
  <PresentationFormat>Panorámica</PresentationFormat>
  <Paragraphs>87</Paragraphs>
  <Slides>20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Ubuntu</vt:lpstr>
      <vt:lpstr>Tema de Office</vt:lpstr>
      <vt:lpstr>Presentación de PowerPoint</vt:lpstr>
      <vt:lpstr>¿Qué es internet?</vt:lpstr>
      <vt:lpstr>Una gran red de alcance mundial</vt:lpstr>
      <vt:lpstr>¿Qué es la web?</vt:lpstr>
      <vt:lpstr>La autopista de la información</vt:lpstr>
      <vt:lpstr>¿Qué es un navegador?</vt:lpstr>
      <vt:lpstr>Guerra de navegadores</vt:lpstr>
      <vt:lpstr>Evolución de la web</vt:lpstr>
      <vt:lpstr>1.0 → Burbuja.com → 2.0 → HTML5</vt:lpstr>
      <vt:lpstr>¿Qué es HTML?</vt:lpstr>
      <vt:lpstr>&lt;tag&gt;&lt;/tag&gt;</vt:lpstr>
      <vt:lpstr>¿Qué es XHTML?</vt:lpstr>
      <vt:lpstr>&lt;!DOCTYPE html PUBLIC "-//W3C//DTD XHTML 1.0 Strict//EN" "http://www.w3.org/TR/xhtml1/DTD/xhtml1-strict.dtd"&gt;</vt:lpstr>
      <vt:lpstr>¿Qué es HTML5?</vt:lpstr>
      <vt:lpstr>La revolución de la web</vt:lpstr>
      <vt:lpstr>W3C y WHATWG</vt:lpstr>
      <vt:lpstr>Sobre este curso</vt:lpstr>
      <vt:lpstr>¿Qué aplicaciones necesito?</vt:lpstr>
      <vt:lpstr>Solo tres cosas:</vt:lpstr>
      <vt:lpstr>A sumergirnos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 Felipe</dc:creator>
  <cp:lastModifiedBy>Álvaro Felipe</cp:lastModifiedBy>
  <cp:revision>28</cp:revision>
  <dcterms:created xsi:type="dcterms:W3CDTF">2015-10-12T15:37:38Z</dcterms:created>
  <dcterms:modified xsi:type="dcterms:W3CDTF">2015-10-13T01:23:37Z</dcterms:modified>
</cp:coreProperties>
</file>